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svg>
</file>

<file path=ppt/media/image-1-4.png>
</file>

<file path=ppt/media/image-1-5.svg>
</file>

<file path=ppt/media/image-1-6.png>
</file>

<file path=ppt/media/image-1-7.sv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5-2.png>
</file>

<file path=ppt/media/image-6-1.png>
</file>

<file path=ppt/media/image-6-10.sv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6-9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svg"/><Relationship Id="rId4" Type="http://schemas.openxmlformats.org/officeDocument/2006/relationships/image" Target="../media/image-1-4.png"/><Relationship Id="rId5" Type="http://schemas.openxmlformats.org/officeDocument/2006/relationships/image" Target="../media/image-1-5.svg"/><Relationship Id="rId6" Type="http://schemas.openxmlformats.org/officeDocument/2006/relationships/image" Target="../media/image-1-6.png"/><Relationship Id="rId7" Type="http://schemas.openxmlformats.org/officeDocument/2006/relationships/image" Target="../media/image-1-7.svg"/><Relationship Id="rId8" Type="http://schemas.openxmlformats.org/officeDocument/2006/relationships/slideLayout" Target="../slideLayouts/slideLayout2.xml"/><Relationship Id="rId9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image" Target="../media/image-6-9.png"/><Relationship Id="rId10" Type="http://schemas.openxmlformats.org/officeDocument/2006/relationships/image" Target="../media/image-6-10.svg"/><Relationship Id="rId11" Type="http://schemas.openxmlformats.org/officeDocument/2006/relationships/slideLayout" Target="../slideLayouts/slideLayout7.xml"/><Relationship Id="rId1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5037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AI-Powered Student Performance Prediction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1687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Machine Learning-Driven Academic Performance Analysis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349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Ummu Abeeba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752981"/>
            <a:ext cx="1243489" cy="426244"/>
          </a:xfrm>
          <a:prstGeom prst="roundRect">
            <a:avLst>
              <a:gd name="adj" fmla="val 17880"/>
            </a:avLst>
          </a:prstGeom>
          <a:solidFill>
            <a:srgbClr val="F7EDD4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878" y="5875377"/>
            <a:ext cx="181451" cy="18145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02055" y="5820966"/>
            <a:ext cx="69913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2150626" y="5752981"/>
            <a:ext cx="2238613" cy="426244"/>
          </a:xfrm>
          <a:prstGeom prst="roundRect">
            <a:avLst>
              <a:gd name="adj" fmla="val 17880"/>
            </a:avLst>
          </a:prstGeom>
          <a:solidFill>
            <a:srgbClr val="F7EDD4"/>
          </a:solidFill>
          <a:ln/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6714" y="5875377"/>
            <a:ext cx="181451" cy="18145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2558891" y="5820966"/>
            <a:ext cx="169425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MACHINE LEARNING</a:t>
            </a:r>
            <a:endParaRPr lang="en-US" sz="1400" dirty="0"/>
          </a:p>
        </p:txBody>
      </p:sp>
      <p:sp>
        <p:nvSpPr>
          <p:cNvPr id="12" name="Shape 7"/>
          <p:cNvSpPr/>
          <p:nvPr/>
        </p:nvSpPr>
        <p:spPr>
          <a:xfrm>
            <a:off x="4502587" y="5752981"/>
            <a:ext cx="1471017" cy="426244"/>
          </a:xfrm>
          <a:prstGeom prst="roundRect">
            <a:avLst>
              <a:gd name="adj" fmla="val 17880"/>
            </a:avLst>
          </a:prstGeom>
          <a:solidFill>
            <a:srgbClr val="F7EDD4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38675" y="5875377"/>
            <a:ext cx="181451" cy="18145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4910852" y="5820966"/>
            <a:ext cx="92666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STREAMLIT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13711"/>
            <a:ext cx="1629728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B88E23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189315"/>
            <a:ext cx="134231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B88E2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SYSTEM DESIGN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645920"/>
            <a:ext cx="117081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End-to-End Architecture &amp; Deployment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6948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3049905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7" name="Text 5"/>
          <p:cNvSpPr/>
          <p:nvPr/>
        </p:nvSpPr>
        <p:spPr>
          <a:xfrm>
            <a:off x="793790" y="3224213"/>
            <a:ext cx="31267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Input Collection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3714631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enters student parameters through intuitive Streamlit interface.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216962" y="26948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3049905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1" name="Text 9"/>
          <p:cNvSpPr/>
          <p:nvPr/>
        </p:nvSpPr>
        <p:spPr>
          <a:xfrm>
            <a:off x="5216962" y="3224213"/>
            <a:ext cx="34857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Preprocessing &amp; Scaling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16962" y="3714631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StandardScaler transforms input features to match training data distribution.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640133" y="26948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640133" y="3049905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5" name="Text 13"/>
          <p:cNvSpPr/>
          <p:nvPr/>
        </p:nvSpPr>
        <p:spPr>
          <a:xfrm>
            <a:off x="9640133" y="32242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Model Prediction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640133" y="3714631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Trained Linear Regression model generates Performance Index forecast.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520017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93790" y="5555218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9" name="Text 17"/>
          <p:cNvSpPr/>
          <p:nvPr/>
        </p:nvSpPr>
        <p:spPr>
          <a:xfrm>
            <a:off x="793790" y="5729526"/>
            <a:ext cx="35069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Interactive Visualization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93790" y="6219944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Dashboard displays results with radar charts, gauge indicators, and progress tracking.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428548" y="520017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428548" y="5555218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3" name="Text 21"/>
          <p:cNvSpPr/>
          <p:nvPr/>
        </p:nvSpPr>
        <p:spPr>
          <a:xfrm>
            <a:off x="7428548" y="57295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Cloud Deployment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7428548" y="6219944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Application hosted on Streamlit Cloud with GitHub integration for seamless updates.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29834" y="503634"/>
            <a:ext cx="1280993" cy="358854"/>
          </a:xfrm>
          <a:prstGeom prst="roundRect">
            <a:avLst>
              <a:gd name="adj" fmla="val 17129"/>
            </a:avLst>
          </a:prstGeom>
          <a:noFill/>
          <a:ln w="7620">
            <a:solidFill>
              <a:srgbClr val="B88E23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647111" y="566023"/>
            <a:ext cx="104644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B88E2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INTRODUCTION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529834" y="935593"/>
            <a:ext cx="11570613" cy="1143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Transforming Education Through Data Intelligence</a:t>
            </a:r>
            <a:endParaRPr lang="en-US" sz="3600" dirty="0"/>
          </a:p>
        </p:txBody>
      </p:sp>
      <p:sp>
        <p:nvSpPr>
          <p:cNvPr id="5" name="Text 3"/>
          <p:cNvSpPr/>
          <p:nvPr/>
        </p:nvSpPr>
        <p:spPr>
          <a:xfrm>
            <a:off x="1529834" y="2517696"/>
            <a:ext cx="6162913" cy="877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AI-Powered Student Performance Prediction System leverages machine learning to revolutionize academic assessment and intervention strategies.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1529834" y="3559850"/>
            <a:ext cx="6162913" cy="877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project addresses the critical need for </a:t>
            </a:r>
            <a:pPr algn="l" indent="0" marL="0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proactive educational support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by analyzing student behavioral patterns and academic indicators to forecast performance outcomes.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1529834" y="4602004"/>
            <a:ext cx="6162913" cy="877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implementing data-driven analytics, educational institutions can identify at-risk students early and deploy targeted interventions to enhance learning outcomes.</a:t>
            </a:r>
            <a:endParaRPr lang="en-US" sz="14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46613" y="2558891"/>
            <a:ext cx="4961334" cy="49613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382911"/>
            <a:ext cx="1942981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B88E23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458516"/>
            <a:ext cx="165556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B88E2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PROBLEM ANALYSIS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91512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Challenges in Academic Performance Assessment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3672840"/>
            <a:ext cx="4196358" cy="3173849"/>
          </a:xfrm>
          <a:prstGeom prst="roundRect">
            <a:avLst>
              <a:gd name="adj" fmla="val 4610"/>
            </a:avLst>
          </a:prstGeom>
          <a:solidFill>
            <a:srgbClr val="FFFDFA"/>
          </a:solidFill>
          <a:ln w="30480">
            <a:solidFill>
              <a:srgbClr val="B88E23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3310" y="3672840"/>
            <a:ext cx="121920" cy="3173849"/>
          </a:xfrm>
          <a:prstGeom prst="roundRect">
            <a:avLst>
              <a:gd name="adj" fmla="val 78139"/>
            </a:avLst>
          </a:prstGeom>
          <a:solidFill>
            <a:srgbClr val="B88E23"/>
          </a:solidFill>
          <a:ln/>
        </p:spPr>
      </p:sp>
      <p:sp>
        <p:nvSpPr>
          <p:cNvPr id="7" name="Text 5"/>
          <p:cNvSpPr/>
          <p:nvPr/>
        </p:nvSpPr>
        <p:spPr>
          <a:xfrm>
            <a:off x="1142524" y="3930134"/>
            <a:ext cx="30921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Delayed Intervention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42524" y="4420553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Traditional evaluation methods identify struggling students only after poor examination results, missing critical early intervention windows.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672840"/>
            <a:ext cx="4196358" cy="3173849"/>
          </a:xfrm>
          <a:prstGeom prst="roundRect">
            <a:avLst>
              <a:gd name="adj" fmla="val 4610"/>
            </a:avLst>
          </a:prstGeom>
          <a:solidFill>
            <a:srgbClr val="FFFDFA"/>
          </a:solidFill>
          <a:ln w="30480">
            <a:solidFill>
              <a:srgbClr val="B88E23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186482" y="3672840"/>
            <a:ext cx="121920" cy="3173849"/>
          </a:xfrm>
          <a:prstGeom prst="roundRect">
            <a:avLst>
              <a:gd name="adj" fmla="val 78139"/>
            </a:avLst>
          </a:prstGeom>
          <a:solidFill>
            <a:srgbClr val="B88E23"/>
          </a:solidFill>
          <a:ln/>
        </p:spPr>
      </p:sp>
      <p:sp>
        <p:nvSpPr>
          <p:cNvPr id="11" name="Text 9"/>
          <p:cNvSpPr/>
          <p:nvPr/>
        </p:nvSpPr>
        <p:spPr>
          <a:xfrm>
            <a:off x="5565696" y="3930134"/>
            <a:ext cx="32242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Subjective Assessment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565696" y="4420553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Manual performance evaluation relies heavily on periodic tests, lacking comprehensive insights into student study patterns and behavioral factors.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3672840"/>
            <a:ext cx="4196358" cy="3173849"/>
          </a:xfrm>
          <a:prstGeom prst="roundRect">
            <a:avLst>
              <a:gd name="adj" fmla="val 4610"/>
            </a:avLst>
          </a:prstGeom>
          <a:solidFill>
            <a:srgbClr val="FFFDFA"/>
          </a:solidFill>
          <a:ln w="30480">
            <a:solidFill>
              <a:srgbClr val="B88E23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09653" y="3672840"/>
            <a:ext cx="121920" cy="3173849"/>
          </a:xfrm>
          <a:prstGeom prst="roundRect">
            <a:avLst>
              <a:gd name="adj" fmla="val 78139"/>
            </a:avLst>
          </a:prstGeom>
          <a:solidFill>
            <a:srgbClr val="B88E23"/>
          </a:solidFill>
          <a:ln/>
        </p:spPr>
      </p:sp>
      <p:sp>
        <p:nvSpPr>
          <p:cNvPr id="15" name="Text 13"/>
          <p:cNvSpPr/>
          <p:nvPr/>
        </p:nvSpPr>
        <p:spPr>
          <a:xfrm>
            <a:off x="9988868" y="3930134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Limited Predictive Capability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988868" y="4774883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Educational institutions lack systematic tools to forecast academic outcomes based on behavioral and preparatory indicators.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059186" y="827603"/>
            <a:ext cx="1489948" cy="312301"/>
          </a:xfrm>
          <a:prstGeom prst="roundRect">
            <a:avLst>
              <a:gd name="adj" fmla="val 17881"/>
            </a:avLst>
          </a:prstGeom>
          <a:solidFill>
            <a:srgbClr val="F7EDD4"/>
          </a:solidFill>
          <a:ln/>
        </p:spPr>
      </p:sp>
      <p:sp>
        <p:nvSpPr>
          <p:cNvPr id="3" name="Text 1"/>
          <p:cNvSpPr/>
          <p:nvPr/>
        </p:nvSpPr>
        <p:spPr>
          <a:xfrm>
            <a:off x="2158841" y="877372"/>
            <a:ext cx="1290638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PROJECT OBJECTIVE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2059186" y="1206341"/>
            <a:ext cx="9582745" cy="519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Building Intelligent Performance Forecasting</a:t>
            </a:r>
            <a:endParaRPr lang="en-US" sz="3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9186" y="2161818"/>
            <a:ext cx="5053251" cy="505325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25345" y="2161818"/>
            <a:ext cx="166092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7525345" y="2421255"/>
            <a:ext cx="5053251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8" name="Text 5"/>
          <p:cNvSpPr/>
          <p:nvPr/>
        </p:nvSpPr>
        <p:spPr>
          <a:xfrm>
            <a:off x="7525345" y="2549962"/>
            <a:ext cx="4181237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Predict Continuous Performance Index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25345" y="2975729"/>
            <a:ext cx="5053251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 a regression model that accurately forecasts student performance scores based on multiple input parameters.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7525345" y="3798094"/>
            <a:ext cx="166092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7525345" y="4057531"/>
            <a:ext cx="5053251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2" name="Text 9"/>
          <p:cNvSpPr/>
          <p:nvPr/>
        </p:nvSpPr>
        <p:spPr>
          <a:xfrm>
            <a:off x="7525345" y="4186238"/>
            <a:ext cx="3052286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Generate Actionable Insights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25345" y="4612005"/>
            <a:ext cx="5053251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 educators with data-driven recommendations to support individualized learning pathways and timely interventions.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7525345" y="5434370"/>
            <a:ext cx="166092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7525345" y="5693807"/>
            <a:ext cx="5053251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6" name="Text 13"/>
          <p:cNvSpPr/>
          <p:nvPr/>
        </p:nvSpPr>
        <p:spPr>
          <a:xfrm>
            <a:off x="7525345" y="5822513"/>
            <a:ext cx="3187779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Deploy Interactive Dashboard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525345" y="6248281"/>
            <a:ext cx="5053251" cy="5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 an accessible, user-friendly interface for real-time performance prediction and analysis.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87779" y="360045"/>
            <a:ext cx="1086683" cy="260390"/>
          </a:xfrm>
          <a:prstGeom prst="roundRect">
            <a:avLst>
              <a:gd name="adj" fmla="val 16841"/>
            </a:avLst>
          </a:prstGeom>
          <a:noFill/>
          <a:ln w="7620">
            <a:solidFill>
              <a:srgbClr val="B88E23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3273623" y="406718"/>
            <a:ext cx="914995" cy="167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B88E2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FOUNDATION</a:t>
            </a:r>
            <a:endParaRPr lang="en-US" sz="800" dirty="0"/>
          </a:p>
        </p:txBody>
      </p:sp>
      <p:sp>
        <p:nvSpPr>
          <p:cNvPr id="4" name="Text 2"/>
          <p:cNvSpPr/>
          <p:nvPr/>
        </p:nvSpPr>
        <p:spPr>
          <a:xfrm>
            <a:off x="3187779" y="672584"/>
            <a:ext cx="6601182" cy="407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Student Performance Dataset Overview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3187779" y="1276112"/>
            <a:ext cx="8254841" cy="417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model utilizes a comprehensive student performance dataset containing behavioral, academic, and lifestyle indicators that influence learning outcomes.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3187779" y="1970842"/>
            <a:ext cx="1890474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Characteristics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3187779" y="2305169"/>
            <a:ext cx="3110865" cy="208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Diverse student population samples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3187779" y="2559487"/>
            <a:ext cx="3110865" cy="208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Multiple behavioral and academic features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3187779" y="2813804"/>
            <a:ext cx="3110865" cy="208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Continuous target variable (Performance Index)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3187779" y="3068122"/>
            <a:ext cx="3110865" cy="208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Real-world educational scenarios</a:t>
            </a:r>
            <a:endParaRPr lang="en-US" sz="10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24637" y="1987153"/>
            <a:ext cx="4825484" cy="4825484"/>
          </a:xfrm>
          <a:prstGeom prst="rect">
            <a:avLst/>
          </a:prstGeom>
        </p:spPr>
      </p:pic>
      <p:sp>
        <p:nvSpPr>
          <p:cNvPr id="12" name="Shape 9"/>
          <p:cNvSpPr/>
          <p:nvPr/>
        </p:nvSpPr>
        <p:spPr>
          <a:xfrm>
            <a:off x="3187779" y="7106245"/>
            <a:ext cx="8254841" cy="763191"/>
          </a:xfrm>
          <a:prstGeom prst="roundRect">
            <a:avLst>
              <a:gd name="adj" fmla="val 7182"/>
            </a:avLst>
          </a:prstGeom>
          <a:solidFill>
            <a:srgbClr val="F3E4BF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8272" y="7299960"/>
            <a:ext cx="163116" cy="130493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3611880" y="7269361"/>
            <a:ext cx="7700248" cy="417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Variable: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Performance Index — A continuous metric representing overall academic performance on a standardized scale.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7133"/>
            <a:ext cx="112947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Input Features Driving Predictions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039541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28900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Hours Studied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38042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Daily study time investment demonstrating academic commitment and preparation intensity.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2039541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28900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Previous Scores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338042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Historical academic performance providing baseline achievement indicators.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203954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28900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Sleep Hours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338042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Daily rest duration reflecting physical wellness and cognitive readiness for learning.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93790" y="5773222"/>
            <a:ext cx="35683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Sample Papers Practiced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93790" y="6263640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Number of practice assessments completed, indicating exam preparation thoroughness.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5893" y="4922758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35893" y="5773222"/>
            <a:ext cx="36075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Extracurricular Activities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5235893" y="6263640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Participation in non-academic pursuits reflecting holistic development and time management skills.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353032" y="432197"/>
            <a:ext cx="1539716" cy="294799"/>
          </a:xfrm>
          <a:prstGeom prst="roundRect">
            <a:avLst>
              <a:gd name="adj" fmla="val 17883"/>
            </a:avLst>
          </a:prstGeom>
          <a:solidFill>
            <a:srgbClr val="F7EDD4"/>
          </a:solidFill>
          <a:ln/>
        </p:spPr>
      </p:sp>
      <p:sp>
        <p:nvSpPr>
          <p:cNvPr id="3" name="Text 1"/>
          <p:cNvSpPr/>
          <p:nvPr/>
        </p:nvSpPr>
        <p:spPr>
          <a:xfrm>
            <a:off x="2447092" y="479227"/>
            <a:ext cx="1351598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TECHNICAL APPROACH</a:t>
            </a:r>
            <a:endParaRPr lang="en-US" sz="950" dirty="0"/>
          </a:p>
        </p:txBody>
      </p:sp>
      <p:sp>
        <p:nvSpPr>
          <p:cNvPr id="4" name="Text 2"/>
          <p:cNvSpPr/>
          <p:nvPr/>
        </p:nvSpPr>
        <p:spPr>
          <a:xfrm>
            <a:off x="2353032" y="789742"/>
            <a:ext cx="6505337" cy="490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Machine Learning Methodology</a:t>
            </a:r>
            <a:endParaRPr lang="en-US" sz="3050" dirty="0"/>
          </a:p>
        </p:txBody>
      </p:sp>
      <p:sp>
        <p:nvSpPr>
          <p:cNvPr id="5" name="Text 3"/>
          <p:cNvSpPr/>
          <p:nvPr/>
        </p:nvSpPr>
        <p:spPr>
          <a:xfrm>
            <a:off x="2353032" y="1672114"/>
            <a:ext cx="3471386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Linear Regression Algorithm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2353032" y="2123122"/>
            <a:ext cx="4255413" cy="752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system employs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Linear Regression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a supervised learning technique ideal for continuous variable prediction.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2353032" y="3032879"/>
            <a:ext cx="2423160" cy="245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Why Linear Regression?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2353032" y="3434715"/>
            <a:ext cx="4255413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Optimal for continuous target prediction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2353032" y="3740587"/>
            <a:ext cx="4255413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interpretability of feature relationships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2353032" y="4046458"/>
            <a:ext cx="4255413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Efficient training on medium-sized datasets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2353032" y="4352330"/>
            <a:ext cx="4255413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baseline model performance</a:t>
            </a:r>
            <a:endParaRPr lang="en-US" sz="120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98732" y="1691759"/>
            <a:ext cx="5286018" cy="5286018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6998732" y="7154227"/>
            <a:ext cx="5286018" cy="501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algorithm identifies linear relationships between input features and performance outcomes, enabling accurate forecasting.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9155" y="561380"/>
            <a:ext cx="729436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Preprocessing Pipeline</a:t>
            </a:r>
            <a:endParaRPr lang="en-US" sz="4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155" y="1607582"/>
            <a:ext cx="6456045" cy="81653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63228" y="262818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Collection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1063228" y="3069431"/>
            <a:ext cx="6047899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Gathering student behavioral and academic features from educational records.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07582"/>
            <a:ext cx="6456045" cy="81653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19273" y="262818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Cleaning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7519273" y="3069431"/>
            <a:ext cx="604789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Handling missing values and ensuring data quality consistency.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155" y="3926919"/>
            <a:ext cx="6456045" cy="81653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63228" y="4947523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Scaling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1063228" y="5388769"/>
            <a:ext cx="6047899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Applying StandardScaler to normalize features for optimal model performance.</a:t>
            </a:r>
            <a:endParaRPr lang="en-US" sz="16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926919"/>
            <a:ext cx="6456045" cy="81653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19273" y="4947523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Train-Test Split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7519273" y="5388769"/>
            <a:ext cx="6047899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Dividing dataset into training and validation sets for model evaluation.</a:t>
            </a:r>
            <a:endParaRPr lang="en-US" sz="1600" dirty="0"/>
          </a:p>
        </p:txBody>
      </p:sp>
      <p:sp>
        <p:nvSpPr>
          <p:cNvPr id="15" name="Shape 9"/>
          <p:cNvSpPr/>
          <p:nvPr/>
        </p:nvSpPr>
        <p:spPr>
          <a:xfrm>
            <a:off x="859155" y="6475809"/>
            <a:ext cx="12912090" cy="1194197"/>
          </a:xfrm>
          <a:prstGeom prst="roundRect">
            <a:avLst>
              <a:gd name="adj" fmla="val 7180"/>
            </a:avLst>
          </a:prstGeom>
          <a:solidFill>
            <a:srgbClr val="F3E4BF"/>
          </a:solidFill>
          <a:ln/>
        </p:spPr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3228" y="6780847"/>
            <a:ext cx="255151" cy="204073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522452" y="6730841"/>
            <a:ext cx="12044720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StandardScaler: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Transforms features to have zero mean and unit variance, ensuring all input variables contribute equally to model predictions.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0161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238845" y="3083123"/>
            <a:ext cx="1886426" cy="361117"/>
          </a:xfrm>
          <a:prstGeom prst="roundRect">
            <a:avLst>
              <a:gd name="adj" fmla="val 17877"/>
            </a:avLst>
          </a:prstGeom>
          <a:solidFill>
            <a:srgbClr val="F7EDD4"/>
          </a:solidFill>
          <a:ln/>
        </p:spPr>
      </p:sp>
      <p:sp>
        <p:nvSpPr>
          <p:cNvPr id="4" name="Text 1"/>
          <p:cNvSpPr/>
          <p:nvPr/>
        </p:nvSpPr>
        <p:spPr>
          <a:xfrm>
            <a:off x="1354098" y="3140750"/>
            <a:ext cx="1655921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MODEL PERFORMANCE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1238845" y="3521035"/>
            <a:ext cx="10413683" cy="6003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Outstanding Predictive Accuracy Achieved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1238845" y="4505444"/>
            <a:ext cx="3890724" cy="634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50"/>
              </a:lnSpc>
              <a:buNone/>
            </a:pPr>
            <a:r>
              <a:rPr lang="en-US" sz="4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98.6%</a:t>
            </a:r>
            <a:endParaRPr lang="en-US" sz="4950" dirty="0"/>
          </a:p>
        </p:txBody>
      </p:sp>
      <p:sp>
        <p:nvSpPr>
          <p:cNvPr id="7" name="Text 4"/>
          <p:cNvSpPr/>
          <p:nvPr/>
        </p:nvSpPr>
        <p:spPr>
          <a:xfrm>
            <a:off x="1983343" y="5379482"/>
            <a:ext cx="2401610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R² Score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238845" y="5794891"/>
            <a:ext cx="3890724" cy="922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Exceptional coefficient of determination indicating model explains 98.6% of variance in performance outcomes.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5369719" y="4505444"/>
            <a:ext cx="3890724" cy="634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50"/>
              </a:lnSpc>
              <a:buNone/>
            </a:pPr>
            <a:r>
              <a:rPr lang="en-US" sz="4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2.01</a:t>
            </a:r>
            <a:endParaRPr lang="en-US" sz="4950" dirty="0"/>
          </a:p>
        </p:txBody>
      </p:sp>
      <p:sp>
        <p:nvSpPr>
          <p:cNvPr id="10" name="Text 7"/>
          <p:cNvSpPr/>
          <p:nvPr/>
        </p:nvSpPr>
        <p:spPr>
          <a:xfrm>
            <a:off x="6114217" y="5379482"/>
            <a:ext cx="2401610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RMSE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5369719" y="5794891"/>
            <a:ext cx="3890724" cy="922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Root Mean Square Error of 2.01 points demonstrates minimal prediction deviation from actual scores.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9500592" y="4505444"/>
            <a:ext cx="3890843" cy="634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50"/>
              </a:lnSpc>
              <a:buNone/>
            </a:pPr>
            <a:r>
              <a:rPr lang="en-US" sz="4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1.6</a:t>
            </a:r>
            <a:endParaRPr lang="en-US" sz="4950" dirty="0"/>
          </a:p>
        </p:txBody>
      </p:sp>
      <p:sp>
        <p:nvSpPr>
          <p:cNvPr id="13" name="Text 10"/>
          <p:cNvSpPr/>
          <p:nvPr/>
        </p:nvSpPr>
        <p:spPr>
          <a:xfrm>
            <a:off x="10245209" y="5379482"/>
            <a:ext cx="2401610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MAE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9500592" y="5794891"/>
            <a:ext cx="3890843" cy="922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Mean Absolute Error of approximately 1.6 points confirms consistent prediction accuracy across all score ranges.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1238845" y="6933248"/>
            <a:ext cx="12152590" cy="614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metrics validate the model's reliability for real-world deployment, offering educational institutions confidence in prediction-based decision making.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2026-01-24T07:21:42Z</dcterms:created>
  <dcterms:modified xsi:type="dcterms:W3CDTF">2026-01-24T07:21:42Z</dcterms:modified>
</cp:coreProperties>
</file>